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7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DD3D0-C9F4-4DD1-9D75-A7B99BB4FD06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ED160-1377-4F6D-AA86-86C96573F27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DD3D0-C9F4-4DD1-9D75-A7B99BB4FD06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ED160-1377-4F6D-AA86-86C96573F2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DD3D0-C9F4-4DD1-9D75-A7B99BB4FD06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ED160-1377-4F6D-AA86-86C96573F2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DD3D0-C9F4-4DD1-9D75-A7B99BB4FD06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ED160-1377-4F6D-AA86-86C96573F27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DD3D0-C9F4-4DD1-9D75-A7B99BB4FD06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ED160-1377-4F6D-AA86-86C96573F2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DD3D0-C9F4-4DD1-9D75-A7B99BB4FD06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ED160-1377-4F6D-AA86-86C96573F27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DD3D0-C9F4-4DD1-9D75-A7B99BB4FD06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ED160-1377-4F6D-AA86-86C96573F27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DD3D0-C9F4-4DD1-9D75-A7B99BB4FD06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ED160-1377-4F6D-AA86-86C96573F2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DD3D0-C9F4-4DD1-9D75-A7B99BB4FD06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ED160-1377-4F6D-AA86-86C96573F2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DD3D0-C9F4-4DD1-9D75-A7B99BB4FD06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ED160-1377-4F6D-AA86-86C96573F2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DD3D0-C9F4-4DD1-9D75-A7B99BB4FD06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ED160-1377-4F6D-AA86-86C96573F27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3DD3D0-C9F4-4DD1-9D75-A7B99BB4FD06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70ED160-1377-4F6D-AA86-86C96573F27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1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286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2.png"/><Relationship Id="rId5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5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838200" y="381000"/>
            <a:ext cx="731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IQ" sz="3200" b="1" i="1" dirty="0" smtClean="0">
                <a:solidFill>
                  <a:srgbClr val="FF0000"/>
                </a:solidFill>
              </a:rPr>
              <a:t>جامعة البصرة </a:t>
            </a:r>
          </a:p>
          <a:p>
            <a:pPr algn="ctr" rtl="1"/>
            <a:r>
              <a:rPr lang="ar-IQ" sz="3200" b="1" i="1" dirty="0" smtClean="0">
                <a:solidFill>
                  <a:srgbClr val="FF0000"/>
                </a:solidFill>
              </a:rPr>
              <a:t>كلية التربية للبنات </a:t>
            </a:r>
          </a:p>
          <a:p>
            <a:pPr algn="ctr" rtl="1"/>
            <a:r>
              <a:rPr lang="ar-IQ" sz="3200" b="1" i="1" dirty="0" smtClean="0">
                <a:solidFill>
                  <a:srgbClr val="FF0000"/>
                </a:solidFill>
              </a:rPr>
              <a:t>قسم العلوم التربوية والنفسية </a:t>
            </a:r>
            <a:endParaRPr lang="en-US" sz="3200" b="1" i="1" dirty="0">
              <a:solidFill>
                <a:srgbClr val="FF0000"/>
              </a:solidFill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533400" y="2286000"/>
            <a:ext cx="80771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IQ" sz="3200" b="1" dirty="0" smtClean="0">
                <a:solidFill>
                  <a:srgbClr val="FF0000"/>
                </a:solidFill>
              </a:rPr>
              <a:t>محاضرات مادة الاحصاء الاستدلالي – الاختبارات  </a:t>
            </a:r>
            <a:r>
              <a:rPr lang="ar-IQ" sz="3200" b="1" dirty="0" err="1" smtClean="0">
                <a:solidFill>
                  <a:srgbClr val="FF0000"/>
                </a:solidFill>
              </a:rPr>
              <a:t>اللامعلمية</a:t>
            </a:r>
            <a:r>
              <a:rPr lang="ar-IQ" sz="3200" b="1" dirty="0" smtClean="0">
                <a:solidFill>
                  <a:srgbClr val="FF0000"/>
                </a:solidFill>
              </a:rPr>
              <a:t>  –اختبار مربع </a:t>
            </a:r>
            <a:r>
              <a:rPr lang="ar-IQ" sz="3200" b="1" dirty="0" err="1" smtClean="0">
                <a:solidFill>
                  <a:srgbClr val="FF0000"/>
                </a:solidFill>
              </a:rPr>
              <a:t>كاي</a:t>
            </a:r>
            <a:r>
              <a:rPr lang="en-US" sz="3200" b="1" dirty="0" smtClean="0">
                <a:solidFill>
                  <a:srgbClr val="FF0000"/>
                </a:solidFill>
              </a:rPr>
              <a:t>  </a:t>
            </a:r>
            <a:r>
              <a:rPr lang="ar-IQ" sz="3200" b="1" dirty="0" smtClean="0">
                <a:solidFill>
                  <a:srgbClr val="FF0000"/>
                </a:solidFill>
              </a:rPr>
              <a:t>- المرحلة الثالثة – </a:t>
            </a:r>
            <a:r>
              <a:rPr lang="ar-IQ" sz="3200" b="1" dirty="0" err="1" smtClean="0">
                <a:solidFill>
                  <a:srgbClr val="FF0000"/>
                </a:solidFill>
              </a:rPr>
              <a:t>م.م</a:t>
            </a:r>
            <a:r>
              <a:rPr lang="ar-IQ" sz="3200" b="1" dirty="0" smtClean="0">
                <a:solidFill>
                  <a:srgbClr val="FF0000"/>
                </a:solidFill>
              </a:rPr>
              <a:t>. نداء قاسم محمد 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 algn="ctr" rtl="1"/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1343891" y="4343400"/>
            <a:ext cx="6629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sz="2800" b="1" i="1" dirty="0" smtClean="0">
                <a:solidFill>
                  <a:srgbClr val="FF0000"/>
                </a:solidFill>
              </a:rPr>
              <a:t>المحاضرة الخامسة </a:t>
            </a:r>
          </a:p>
          <a:p>
            <a:pPr algn="ctr"/>
            <a:r>
              <a:rPr lang="ar-IQ" sz="2800" b="1" i="1" dirty="0" smtClean="0">
                <a:solidFill>
                  <a:srgbClr val="FF0000"/>
                </a:solidFill>
              </a:rPr>
              <a:t> الكورس الاول </a:t>
            </a:r>
            <a:endParaRPr lang="en-US" sz="2800" b="1" i="1" dirty="0" smtClean="0">
              <a:solidFill>
                <a:srgbClr val="FF0000"/>
              </a:solidFill>
            </a:endParaRPr>
          </a:p>
          <a:p>
            <a:pPr algn="ctr" rtl="1"/>
            <a:endParaRPr lang="en-US" sz="2800" b="1" i="1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45929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171"/>
    </mc:Choice>
    <mc:Fallback xmlns="">
      <p:transition spd="slow" advTm="3217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مربع نص 3"/>
              <p:cNvSpPr txBox="1"/>
              <p:nvPr/>
            </p:nvSpPr>
            <p:spPr>
              <a:xfrm>
                <a:off x="838200" y="381000"/>
                <a:ext cx="7315200" cy="5959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rtl="1"/>
                <a:r>
                  <a:rPr lang="ar-IQ" sz="3200" b="1" i="1" dirty="0" smtClean="0">
                    <a:solidFill>
                      <a:srgbClr val="FF0000"/>
                    </a:solidFill>
                  </a:rPr>
                  <a:t>اختبار مربع </a:t>
                </a:r>
                <a:r>
                  <a:rPr lang="ar-IQ" sz="3200" b="1" i="1" dirty="0" err="1" smtClean="0">
                    <a:solidFill>
                      <a:srgbClr val="FF0000"/>
                    </a:solidFill>
                  </a:rPr>
                  <a:t>كاي</a:t>
                </a:r>
                <a:r>
                  <a:rPr lang="ar-IQ" sz="3200" b="1" i="1" dirty="0" smtClean="0">
                    <a:solidFill>
                      <a:srgbClr val="FF0000"/>
                    </a:solidFill>
                  </a:rPr>
                  <a:t> للاستقلالية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ar-IQ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ar-IQ" sz="3200" b="1" i="1" dirty="0" smtClean="0">
                    <a:solidFill>
                      <a:srgbClr val="FF0000"/>
                    </a:solidFill>
                  </a:rPr>
                  <a:t> </a:t>
                </a:r>
                <a:endParaRPr lang="en-US" sz="3200" b="1" i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مربع نص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81000"/>
                <a:ext cx="7315200" cy="595932"/>
              </a:xfrm>
              <a:prstGeom prst="rect">
                <a:avLst/>
              </a:prstGeom>
              <a:blipFill rotWithShape="1">
                <a:blip r:embed="rId5"/>
                <a:stretch>
                  <a:fillRect t="-13402" b="-30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مربع نص 4"/>
              <p:cNvSpPr txBox="1"/>
              <p:nvPr/>
            </p:nvSpPr>
            <p:spPr>
              <a:xfrm>
                <a:off x="76200" y="1600200"/>
                <a:ext cx="8839200" cy="19529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/>
                <a:r>
                  <a:rPr lang="ar-IQ" sz="2000" b="1" i="1" dirty="0" smtClean="0">
                    <a:solidFill>
                      <a:schemeClr val="tx1"/>
                    </a:solidFill>
                  </a:rPr>
                  <a:t> يعتبر اختبار مربع </a:t>
                </a:r>
                <a:r>
                  <a:rPr lang="ar-IQ" sz="2000" b="1" i="1" dirty="0" err="1" smtClean="0">
                    <a:solidFill>
                      <a:schemeClr val="tx1"/>
                    </a:solidFill>
                  </a:rPr>
                  <a:t>كاي</a:t>
                </a:r>
                <a:r>
                  <a:rPr lang="ar-IQ" sz="2000" b="1" i="1" dirty="0" smtClean="0">
                    <a:solidFill>
                      <a:schemeClr val="tx1"/>
                    </a:solidFill>
                  </a:rPr>
                  <a:t> للاستقلالية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ar-IQ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ar-IQ" sz="2000" b="1" i="1" dirty="0" smtClean="0">
                    <a:solidFill>
                      <a:schemeClr val="tx1"/>
                    </a:solidFill>
                  </a:rPr>
                  <a:t> من الاختبارات </a:t>
                </a:r>
                <a:r>
                  <a:rPr lang="ar-IQ" sz="2000" b="1" i="1" dirty="0" err="1" smtClean="0">
                    <a:solidFill>
                      <a:schemeClr val="tx1"/>
                    </a:solidFill>
                  </a:rPr>
                  <a:t>اللامعلمية</a:t>
                </a:r>
                <a:r>
                  <a:rPr lang="ar-IQ" sz="2000" b="1" i="1" dirty="0" smtClean="0">
                    <a:solidFill>
                      <a:schemeClr val="tx1"/>
                    </a:solidFill>
                  </a:rPr>
                  <a:t>.</a:t>
                </a:r>
              </a:p>
              <a:p>
                <a:pPr algn="r" rtl="1"/>
                <a:endParaRPr lang="ar-IQ" sz="2000" b="1" i="1" dirty="0" smtClean="0">
                  <a:solidFill>
                    <a:schemeClr val="tx1"/>
                  </a:solidFill>
                </a:endParaRPr>
              </a:p>
              <a:p>
                <a:pPr algn="r" rtl="1"/>
                <a:r>
                  <a:rPr lang="ar-IQ" sz="2000" b="1" i="1" dirty="0" smtClean="0">
                    <a:solidFill>
                      <a:schemeClr val="tx1"/>
                    </a:solidFill>
                  </a:rPr>
                  <a:t>في اختبار مربع </a:t>
                </a:r>
                <a:r>
                  <a:rPr lang="ar-IQ" sz="2000" b="1" i="1" dirty="0" err="1" smtClean="0">
                    <a:solidFill>
                      <a:schemeClr val="tx1"/>
                    </a:solidFill>
                  </a:rPr>
                  <a:t>كاي</a:t>
                </a:r>
                <a:r>
                  <a:rPr lang="ar-IQ" sz="2000" b="1" i="1" dirty="0" smtClean="0">
                    <a:solidFill>
                      <a:schemeClr val="tx1"/>
                    </a:solidFill>
                  </a:rPr>
                  <a:t> للاستقلالية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ar-IQ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ar-IQ" sz="2000" b="1" i="1" dirty="0" smtClean="0">
                    <a:solidFill>
                      <a:schemeClr val="tx1"/>
                    </a:solidFill>
                  </a:rPr>
                  <a:t> يوجد متغيرين </a:t>
                </a:r>
                <a:r>
                  <a:rPr lang="ar-IQ" sz="2000" b="1" i="1" dirty="0" smtClean="0">
                    <a:solidFill>
                      <a:schemeClr val="tx1"/>
                    </a:solidFill>
                  </a:rPr>
                  <a:t>عشوائيين</a:t>
                </a:r>
              </a:p>
              <a:p>
                <a:pPr algn="r" rtl="1"/>
                <a:endParaRPr lang="ar-IQ" sz="2000" b="1" i="1" dirty="0" smtClean="0">
                  <a:solidFill>
                    <a:schemeClr val="tx1"/>
                  </a:solidFill>
                </a:endParaRPr>
              </a:p>
              <a:p>
                <a:pPr algn="r" rtl="1"/>
                <a:r>
                  <a:rPr lang="ar-IQ" sz="2000" b="1" i="1" dirty="0" smtClean="0">
                    <a:solidFill>
                      <a:schemeClr val="tx1"/>
                    </a:solidFill>
                  </a:rPr>
                  <a:t>على الاقل والمطلوب هو البحث عن وجود علاقة بينهما ذات دلالة </a:t>
                </a:r>
                <a:r>
                  <a:rPr lang="ar-IQ" sz="2000" b="1" i="1" dirty="0" smtClean="0">
                    <a:solidFill>
                      <a:schemeClr val="tx1"/>
                    </a:solidFill>
                  </a:rPr>
                  <a:t>معنوية</a:t>
                </a:r>
              </a:p>
              <a:p>
                <a:pPr algn="r" rtl="1"/>
                <a:r>
                  <a:rPr lang="ar-IQ" sz="2000" b="1" i="1" dirty="0" smtClean="0">
                    <a:solidFill>
                      <a:schemeClr val="tx1"/>
                    </a:solidFill>
                  </a:rPr>
                  <a:t> </a:t>
                </a:r>
                <a:endParaRPr lang="en-US" sz="2000" b="1" i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" name="مربع نص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1600200"/>
                <a:ext cx="8839200" cy="1952971"/>
              </a:xfrm>
              <a:prstGeom prst="rect">
                <a:avLst/>
              </a:prstGeom>
              <a:blipFill rotWithShape="1">
                <a:blip r:embed="rId6"/>
                <a:stretch>
                  <a:fillRect t="-1250" r="-690" b="-4375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538903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851"/>
    </mc:Choice>
    <mc:Fallback xmlns="">
      <p:transition spd="slow" advTm="3185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مربع نص 4"/>
              <p:cNvSpPr txBox="1"/>
              <p:nvPr/>
            </p:nvSpPr>
            <p:spPr>
              <a:xfrm>
                <a:off x="457198" y="228600"/>
                <a:ext cx="8534402" cy="7148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rtl="1"/>
                <a:r>
                  <a:rPr lang="ar-IQ" sz="2000" b="1" i="1" dirty="0" smtClean="0">
                    <a:solidFill>
                      <a:srgbClr val="FF0000"/>
                    </a:solidFill>
                  </a:rPr>
                  <a:t>خطوات اختبار مربع </a:t>
                </a:r>
                <a:r>
                  <a:rPr lang="ar-IQ" sz="2000" b="1" i="1" dirty="0" err="1" smtClean="0">
                    <a:solidFill>
                      <a:srgbClr val="FF0000"/>
                    </a:solidFill>
                  </a:rPr>
                  <a:t>كاي</a:t>
                </a:r>
                <a:r>
                  <a:rPr lang="ar-IQ" sz="2000" b="1" i="1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ar-IQ" sz="20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sz="20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ar-IQ" sz="2000" b="1" i="1" dirty="0">
                    <a:solidFill>
                      <a:srgbClr val="FF0000"/>
                    </a:solidFill>
                  </a:rPr>
                  <a:t> </a:t>
                </a:r>
                <a:endParaRPr lang="en-US" sz="2000" b="1" i="1" dirty="0">
                  <a:solidFill>
                    <a:srgbClr val="FF0000"/>
                  </a:solidFill>
                </a:endParaRPr>
              </a:p>
              <a:p>
                <a:pPr algn="ctr" rtl="1"/>
                <a:r>
                  <a:rPr lang="ar-IQ" sz="2000" b="1" i="1" dirty="0" smtClean="0">
                    <a:solidFill>
                      <a:srgbClr val="FF0000"/>
                    </a:solidFill>
                  </a:rPr>
                  <a:t> للاستقلالية</a:t>
                </a:r>
                <a:endParaRPr lang="en-US" sz="2000" b="1" i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" name="مربع نص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8" y="228600"/>
                <a:ext cx="8534402" cy="714876"/>
              </a:xfrm>
              <a:prstGeom prst="rect">
                <a:avLst/>
              </a:prstGeom>
              <a:blipFill rotWithShape="1">
                <a:blip r:embed="rId3"/>
                <a:stretch>
                  <a:fillRect t="-3419" b="-13675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مربع نص 5"/>
              <p:cNvSpPr txBox="1"/>
              <p:nvPr/>
            </p:nvSpPr>
            <p:spPr>
              <a:xfrm>
                <a:off x="0" y="1143000"/>
                <a:ext cx="9144000" cy="48253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 algn="r" rtl="1">
                  <a:buFont typeface="+mj-lt"/>
                  <a:buAutoNum type="arabicPeriod"/>
                </a:pPr>
                <a:r>
                  <a:rPr lang="ar-IQ" sz="2000" b="1" dirty="0" smtClean="0">
                    <a:solidFill>
                      <a:schemeClr val="tx1"/>
                    </a:solidFill>
                  </a:rPr>
                  <a:t>كتابة فروض المسألة الفرضية الصفرية والفرضية البديلة </a:t>
                </a:r>
              </a:p>
              <a:p>
                <a:pPr marL="514350" indent="-514350" algn="r" rtl="1">
                  <a:buFont typeface="+mj-lt"/>
                  <a:buAutoNum type="arabicPeriod"/>
                </a:pPr>
                <a:r>
                  <a:rPr lang="ar-IQ" sz="2000" b="1" dirty="0" smtClean="0">
                    <a:solidFill>
                      <a:schemeClr val="tx1"/>
                    </a:solidFill>
                  </a:rPr>
                  <a:t>ايجاد مجموع كل صف ومجموع كل عمود والمجموع الكلي </a:t>
                </a:r>
              </a:p>
              <a:p>
                <a:pPr marL="514350" indent="-514350" algn="r" rtl="1">
                  <a:buFont typeface="+mj-lt"/>
                  <a:buAutoNum type="arabicPeriod"/>
                </a:pPr>
                <a:r>
                  <a:rPr lang="ar-IQ" sz="2000" b="1" dirty="0" smtClean="0">
                    <a:solidFill>
                      <a:schemeClr val="tx1"/>
                    </a:solidFill>
                  </a:rPr>
                  <a:t>وضع جدول القيم المتوقعة لكل مشاهدة باستخدام القانون التالي :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𝑬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ar-IQ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مجموع</m:t>
                        </m:r>
                        <m:r>
                          <a:rPr lang="ar-IQ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ar-IQ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العمود</m:t>
                        </m:r>
                        <m:r>
                          <a:rPr lang="ar-IQ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∗</m:t>
                        </m:r>
                        <m:r>
                          <a:rPr lang="ar-IQ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مجموع</m:t>
                        </m:r>
                        <m:r>
                          <a:rPr lang="ar-IQ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ar-IQ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الصف</m:t>
                        </m:r>
                      </m:num>
                      <m:den>
                        <m:r>
                          <a:rPr lang="ar-IQ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المجموع</m:t>
                        </m:r>
                        <m:r>
                          <a:rPr lang="ar-IQ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ar-IQ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الكلي</m:t>
                        </m:r>
                        <m:r>
                          <a:rPr lang="ar-IQ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ar-IQ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للمشاهدات</m:t>
                        </m:r>
                        <m:r>
                          <a:rPr lang="ar-IQ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</m:den>
                    </m:f>
                  </m:oMath>
                </a14:m>
                <a:r>
                  <a:rPr lang="ar-IQ" sz="2000" b="1" dirty="0" smtClean="0">
                    <a:solidFill>
                      <a:schemeClr val="tx1"/>
                    </a:solidFill>
                  </a:rPr>
                  <a:t> حيث ان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𝑬</m:t>
                    </m:r>
                  </m:oMath>
                </a14:m>
                <a:r>
                  <a:rPr lang="ar-IQ" sz="2000" b="1" dirty="0" smtClean="0">
                    <a:solidFill>
                      <a:schemeClr val="tx1"/>
                    </a:solidFill>
                  </a:rPr>
                  <a:t> يمثل القيم المتوقعة </a:t>
                </a:r>
              </a:p>
              <a:p>
                <a:pPr marL="514350" indent="-514350" algn="r" rtl="1">
                  <a:buFont typeface="+mj-lt"/>
                  <a:buAutoNum type="arabicPeriod"/>
                </a:pPr>
                <a:r>
                  <a:rPr lang="ar-IQ" sz="2000" b="1" dirty="0" smtClean="0">
                    <a:solidFill>
                      <a:schemeClr val="tx1"/>
                    </a:solidFill>
                  </a:rPr>
                  <a:t>حساب القيمة المحسوبة لمربع </a:t>
                </a:r>
                <a:r>
                  <a:rPr lang="ar-IQ" sz="2000" b="1" dirty="0" err="1" smtClean="0">
                    <a:solidFill>
                      <a:schemeClr val="tx1"/>
                    </a:solidFill>
                  </a:rPr>
                  <a:t>كاي</a:t>
                </a:r>
                <a:r>
                  <a:rPr lang="ar-IQ" sz="2000" b="1" dirty="0" smtClean="0">
                    <a:solidFill>
                      <a:schemeClr val="tx1"/>
                    </a:solidFill>
                  </a:rPr>
                  <a:t> باستخدام </a:t>
                </a:r>
                <a:r>
                  <a:rPr lang="ar-IQ" sz="2000" b="1" dirty="0" smtClean="0">
                    <a:solidFill>
                      <a:schemeClr val="tx1"/>
                    </a:solidFill>
                  </a:rPr>
                  <a:t>المعادلة التالية</a:t>
                </a:r>
                <a:r>
                  <a:rPr lang="en-US" sz="2000" b="1" dirty="0" smtClean="0">
                    <a:solidFill>
                      <a:schemeClr val="tx1"/>
                    </a:solidFill>
                  </a:rPr>
                  <a:t>:</a:t>
                </a:r>
                <a:r>
                  <a:rPr lang="ar-IQ" sz="2000" b="1" dirty="0" smtClean="0">
                    <a:solidFill>
                      <a:schemeClr val="tx1"/>
                    </a:solidFill>
                  </a:rPr>
                  <a:t>     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ar-IQ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ar-IQ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ar-IQ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ar-IQ" sz="20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ar-IQ" sz="20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ar-IQ" sz="20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𝑶</m:t>
                                    </m:r>
                                    <m:r>
                                      <a:rPr lang="en-US" sz="20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sz="20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𝑬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sz="20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𝑬</m:t>
                            </m:r>
                          </m:den>
                        </m:f>
                      </m:e>
                    </m:nary>
                  </m:oMath>
                </a14:m>
                <a:r>
                  <a:rPr lang="ar-IQ" sz="20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ar-IQ" sz="2000" b="1" dirty="0" smtClean="0">
                    <a:solidFill>
                      <a:schemeClr val="tx1"/>
                    </a:solidFill>
                  </a:rPr>
                  <a:t>  حيث </a:t>
                </a:r>
                <a:r>
                  <a:rPr lang="ar-IQ" sz="2000" b="1" dirty="0" smtClean="0">
                    <a:solidFill>
                      <a:schemeClr val="tx1"/>
                    </a:solidFill>
                  </a:rPr>
                  <a:t>ان </a:t>
                </a:r>
                <a:r>
                  <a:rPr lang="en-US" sz="2000" b="1" dirty="0" smtClean="0">
                    <a:solidFill>
                      <a:schemeClr val="tx1"/>
                    </a:solidFill>
                  </a:rPr>
                  <a:t>O</a:t>
                </a:r>
                <a:r>
                  <a:rPr lang="ar-IQ" sz="2000" b="1" dirty="0" smtClean="0">
                    <a:solidFill>
                      <a:schemeClr val="tx1"/>
                    </a:solidFill>
                  </a:rPr>
                  <a:t> تمثل قيم المشاهدات و </a:t>
                </a:r>
                <a:r>
                  <a:rPr lang="en-US" sz="2000" b="1" dirty="0" smtClean="0">
                    <a:solidFill>
                      <a:schemeClr val="tx1"/>
                    </a:solidFill>
                  </a:rPr>
                  <a:t>E</a:t>
                </a:r>
                <a:r>
                  <a:rPr lang="ar-IQ" sz="2000" b="1" dirty="0" smtClean="0">
                    <a:solidFill>
                      <a:schemeClr val="tx1"/>
                    </a:solidFill>
                  </a:rPr>
                  <a:t> تمثل </a:t>
                </a:r>
                <a:r>
                  <a:rPr lang="ar-IQ" sz="2000" b="1" dirty="0" smtClean="0">
                    <a:solidFill>
                      <a:schemeClr val="tx1"/>
                    </a:solidFill>
                  </a:rPr>
                  <a:t>القيم </a:t>
                </a:r>
                <a:r>
                  <a:rPr lang="ar-IQ" sz="2000" b="1" dirty="0" smtClean="0">
                    <a:solidFill>
                      <a:schemeClr val="tx1"/>
                    </a:solidFill>
                  </a:rPr>
                  <a:t>المتوقعة لكل مشاهدة .</a:t>
                </a:r>
              </a:p>
              <a:p>
                <a:pPr marL="514350" indent="-514350" algn="r" rtl="1">
                  <a:buFont typeface="+mj-lt"/>
                  <a:buAutoNum type="arabicPeriod"/>
                </a:pPr>
                <a:r>
                  <a:rPr lang="ar-IQ" sz="2000" b="1" dirty="0" smtClean="0"/>
                  <a:t>ايجاد القيمة الجدولية من جدول مربع </a:t>
                </a:r>
                <a:r>
                  <a:rPr lang="ar-IQ" sz="2000" b="1" dirty="0" err="1" smtClean="0"/>
                  <a:t>كاي</a:t>
                </a:r>
                <a:r>
                  <a:rPr lang="ar-IQ" sz="2000" b="1" dirty="0" smtClean="0"/>
                  <a:t> حسب مستوى المعنوية ودرجة الحرية .   </a:t>
                </a:r>
                <a:r>
                  <a:rPr lang="ar-IQ" sz="2000" b="1" dirty="0" smtClean="0"/>
                  <a:t>                                                                                </a:t>
                </a:r>
                <a:r>
                  <a:rPr lang="ar-IQ" sz="2000" b="1" dirty="0" smtClean="0"/>
                  <a:t>درجة الحرية =(عدد الصفوف -1)*(عدد الاعمدة -1)</a:t>
                </a:r>
              </a:p>
              <a:p>
                <a:pPr marL="514350" indent="-514350" algn="r" rtl="1">
                  <a:buFont typeface="+mj-lt"/>
                  <a:buAutoNum type="arabicPeriod"/>
                </a:pPr>
                <a:r>
                  <a:rPr lang="ar-IQ" sz="2000" b="1" dirty="0" smtClean="0">
                    <a:solidFill>
                      <a:schemeClr val="tx1"/>
                    </a:solidFill>
                  </a:rPr>
                  <a:t>مقارنة القيمة المحسوبة لمربع </a:t>
                </a:r>
                <a:r>
                  <a:rPr lang="ar-IQ" sz="2000" b="1" dirty="0" err="1" smtClean="0">
                    <a:solidFill>
                      <a:schemeClr val="tx1"/>
                    </a:solidFill>
                  </a:rPr>
                  <a:t>كاي</a:t>
                </a:r>
                <a:r>
                  <a:rPr lang="ar-IQ" sz="2000" b="1" dirty="0" smtClean="0">
                    <a:solidFill>
                      <a:schemeClr val="tx1"/>
                    </a:solidFill>
                  </a:rPr>
                  <a:t> مع القيمة الجدولية </a:t>
                </a:r>
                <a:r>
                  <a:rPr lang="ar-IQ" sz="2000" b="1" dirty="0" err="1" smtClean="0">
                    <a:solidFill>
                      <a:schemeClr val="tx1"/>
                    </a:solidFill>
                  </a:rPr>
                  <a:t>فأذا</a:t>
                </a:r>
                <a:r>
                  <a:rPr lang="ar-IQ" sz="2000" b="1" dirty="0" smtClean="0">
                    <a:solidFill>
                      <a:schemeClr val="tx1"/>
                    </a:solidFill>
                  </a:rPr>
                  <a:t> كانت القيمة المحسوبة اكبر من القيمة الجدولية نرفض فرضية العدم ونقبل الفرضية البديلة .</a:t>
                </a:r>
                <a:endParaRPr lang="en-US" sz="2000" b="1" dirty="0" smtClean="0">
                  <a:solidFill>
                    <a:schemeClr val="tx1"/>
                  </a:solidFill>
                </a:endParaRPr>
              </a:p>
              <a:p>
                <a:pPr algn="ctr" rtl="1"/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6" name="مربع نص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43000"/>
                <a:ext cx="9144000" cy="4825360"/>
              </a:xfrm>
              <a:prstGeom prst="rect">
                <a:avLst/>
              </a:prstGeom>
              <a:blipFill rotWithShape="1">
                <a:blip r:embed="rId4"/>
                <a:stretch>
                  <a:fillRect l="-5200" t="-632" r="-667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62151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02"/>
    </mc:Choice>
    <mc:Fallback xmlns="">
      <p:transition spd="slow" advTm="820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838200" y="152400"/>
            <a:ext cx="731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IQ" sz="2000" b="1" i="1" dirty="0" smtClean="0">
                <a:solidFill>
                  <a:srgbClr val="FF0000"/>
                </a:solidFill>
              </a:rPr>
              <a:t>مثال </a:t>
            </a:r>
            <a:endParaRPr lang="en-US" sz="2000" b="1" i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مربع نص 4"/>
              <p:cNvSpPr txBox="1"/>
              <p:nvPr/>
            </p:nvSpPr>
            <p:spPr>
              <a:xfrm>
                <a:off x="228600" y="762000"/>
                <a:ext cx="8610600" cy="25615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/>
                <a:r>
                  <a:rPr lang="ar-IQ" sz="2000" b="1" i="1" dirty="0" smtClean="0">
                    <a:solidFill>
                      <a:srgbClr val="FF0000"/>
                    </a:solidFill>
                  </a:rPr>
                  <a:t>لدراسة العلاقة بين التعليم والتدخين سحبت عينة من      400شخص </a:t>
                </a:r>
                <a:endParaRPr lang="ar-IQ" sz="2000" b="1" i="1" dirty="0" smtClean="0">
                  <a:solidFill>
                    <a:srgbClr val="FF0000"/>
                  </a:solidFill>
                </a:endParaRPr>
              </a:p>
              <a:p>
                <a:pPr algn="r" rtl="1"/>
                <a:endParaRPr lang="ar-IQ" sz="2000" b="1" i="1" dirty="0" smtClean="0">
                  <a:solidFill>
                    <a:srgbClr val="FF0000"/>
                  </a:solidFill>
                </a:endParaRPr>
              </a:p>
              <a:p>
                <a:pPr algn="r" rtl="1"/>
                <a:r>
                  <a:rPr lang="ar-IQ" sz="2000" b="1" i="1" dirty="0" smtClean="0">
                    <a:solidFill>
                      <a:srgbClr val="FF0000"/>
                    </a:solidFill>
                  </a:rPr>
                  <a:t>فكانت </a:t>
                </a:r>
                <a:r>
                  <a:rPr lang="ar-IQ" sz="2000" b="1" i="1" dirty="0" smtClean="0">
                    <a:solidFill>
                      <a:srgbClr val="FF0000"/>
                    </a:solidFill>
                  </a:rPr>
                  <a:t>النتائج الموضحة في الجدول ادناه</a:t>
                </a:r>
                <a:r>
                  <a:rPr lang="ar-IQ" sz="2000" b="1" i="1" dirty="0" smtClean="0">
                    <a:solidFill>
                      <a:srgbClr val="FF0000"/>
                    </a:solidFill>
                  </a:rPr>
                  <a:t>,</a:t>
                </a:r>
              </a:p>
              <a:p>
                <a:pPr algn="r" rtl="1"/>
                <a:r>
                  <a:rPr lang="ar-IQ" sz="2000" b="1" i="1" dirty="0" smtClean="0">
                    <a:solidFill>
                      <a:srgbClr val="FF0000"/>
                    </a:solidFill>
                  </a:rPr>
                  <a:t> </a:t>
                </a:r>
              </a:p>
              <a:p>
                <a:pPr algn="r" rtl="1"/>
                <a:r>
                  <a:rPr lang="ar-IQ" sz="2000" b="1" i="1" dirty="0" smtClean="0">
                    <a:solidFill>
                      <a:srgbClr val="FF0000"/>
                    </a:solidFill>
                  </a:rPr>
                  <a:t>هل </a:t>
                </a:r>
                <a:r>
                  <a:rPr lang="ar-IQ" sz="2000" b="1" i="1" dirty="0" smtClean="0">
                    <a:solidFill>
                      <a:srgbClr val="FF0000"/>
                    </a:solidFill>
                  </a:rPr>
                  <a:t>توجد علاقة بين التدخين والتعليم ؟ عند مستوى معنوية 0.05 علما </a:t>
                </a:r>
                <a:endParaRPr lang="ar-IQ" sz="2000" b="1" i="1" dirty="0" smtClean="0">
                  <a:solidFill>
                    <a:srgbClr val="FF0000"/>
                  </a:solidFill>
                </a:endParaRPr>
              </a:p>
              <a:p>
                <a:pPr algn="r" rtl="1"/>
                <a:endParaRPr lang="ar-IQ" sz="2000" b="1" i="1" dirty="0">
                  <a:solidFill>
                    <a:srgbClr val="FF0000"/>
                  </a:solidFill>
                </a:endParaRPr>
              </a:p>
              <a:p>
                <a:pPr algn="r" rtl="1"/>
                <a:r>
                  <a:rPr lang="ar-IQ" sz="2000" b="1" i="1" dirty="0" smtClean="0">
                    <a:solidFill>
                      <a:srgbClr val="FF0000"/>
                    </a:solidFill>
                  </a:rPr>
                  <a:t>بان </a:t>
                </a:r>
                <a:r>
                  <a:rPr lang="ar-IQ" sz="2000" b="1" i="1" dirty="0" smtClean="0">
                    <a:solidFill>
                      <a:srgbClr val="FF0000"/>
                    </a:solidFill>
                  </a:rPr>
                  <a:t>القيمة الجدولية لمربع </a:t>
                </a:r>
                <a:r>
                  <a:rPr lang="ar-IQ" sz="2000" b="1" i="1" dirty="0" err="1" smtClean="0">
                    <a:solidFill>
                      <a:srgbClr val="FF0000"/>
                    </a:solidFill>
                  </a:rPr>
                  <a:t>كاي</a:t>
                </a:r>
                <a:r>
                  <a:rPr lang="ar-IQ" sz="2000" b="1" i="1" dirty="0" smtClean="0">
                    <a:solidFill>
                      <a:srgbClr val="FF0000"/>
                    </a:solidFill>
                  </a:rPr>
                  <a:t> هي </a:t>
                </a:r>
              </a:p>
              <a:p>
                <a:pPr algn="r" rtl="1"/>
                <a14:m>
                  <m:oMath xmlns:m="http://schemas.openxmlformats.org/officeDocument/2006/math">
                    <m:sSup>
                      <m:sSupPr>
                        <m:ctrlPr>
                          <a:rPr lang="ar-IQ" sz="20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ar-IQ" sz="2000" b="1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ar-IQ" sz="2000" b="1" i="1" smtClean="0">
                        <a:solidFill>
                          <a:srgbClr val="FF0000"/>
                        </a:solidFill>
                        <a:latin typeface="Cambria Math"/>
                      </a:rPr>
                      <m:t>𝟓</m:t>
                    </m:r>
                    <m:r>
                      <a:rPr lang="ar-IQ" sz="2000" b="1" i="1" smtClean="0">
                        <a:solidFill>
                          <a:srgbClr val="FF0000"/>
                        </a:solidFill>
                        <a:latin typeface="Cambria Math"/>
                      </a:rPr>
                      <m:t>.</m:t>
                    </m:r>
                    <m:r>
                      <a:rPr lang="ar-IQ" sz="2000" b="1" i="1" smtClean="0">
                        <a:solidFill>
                          <a:srgbClr val="FF0000"/>
                        </a:solidFill>
                        <a:latin typeface="Cambria Math"/>
                      </a:rPr>
                      <m:t>𝟗𝟗</m:t>
                    </m:r>
                  </m:oMath>
                </a14:m>
                <a:r>
                  <a:rPr lang="ar-IQ" sz="2000" b="1" i="1" dirty="0" smtClean="0">
                    <a:solidFill>
                      <a:srgbClr val="FF0000"/>
                    </a:solidFill>
                  </a:rPr>
                  <a:t>  </a:t>
                </a:r>
                <a:endParaRPr lang="en-US" sz="2000" b="1" i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" name="مربع نص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762000"/>
                <a:ext cx="8610600" cy="2561535"/>
              </a:xfrm>
              <a:prstGeom prst="rect">
                <a:avLst/>
              </a:prstGeom>
              <a:blipFill rotWithShape="1">
                <a:blip r:embed="rId3"/>
                <a:stretch>
                  <a:fillRect t="-1190" r="-708" b="-3333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3310638"/>
              </p:ext>
            </p:extLst>
          </p:nvPr>
        </p:nvGraphicFramePr>
        <p:xfrm>
          <a:off x="1447800" y="381000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dirty="0" smtClean="0"/>
                        <a:t>مدخن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dirty="0" smtClean="0"/>
                        <a:t>غير مدخن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r-IQ" dirty="0" smtClean="0"/>
                        <a:t>غير متعلم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dirty="0" smtClean="0"/>
                        <a:t>170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dirty="0" smtClean="0"/>
                        <a:t>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r-IQ" dirty="0" smtClean="0"/>
                        <a:t>تعليم متوسط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dirty="0" smtClean="0"/>
                        <a:t>70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r-IQ" dirty="0" smtClean="0"/>
                        <a:t>تعليم عالي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dirty="0" smtClean="0"/>
                        <a:t>40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376589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3427"/>
    </mc:Choice>
    <mc:Fallback xmlns="">
      <p:transition spd="slow" advTm="11342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858982" y="381000"/>
            <a:ext cx="731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IQ" sz="2000" b="1" i="1" dirty="0" smtClean="0">
                <a:solidFill>
                  <a:srgbClr val="FF0000"/>
                </a:solidFill>
              </a:rPr>
              <a:t>الحل  </a:t>
            </a:r>
            <a:endParaRPr lang="en-US" sz="2000" b="1" i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مستطيل 4"/>
              <p:cNvSpPr/>
              <p:nvPr/>
            </p:nvSpPr>
            <p:spPr>
              <a:xfrm>
                <a:off x="135082" y="781110"/>
                <a:ext cx="8763000" cy="22467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 rtl="1"/>
                <a:r>
                  <a:rPr lang="ar-IQ" sz="2000" b="1" i="1" dirty="0" smtClean="0">
                    <a:solidFill>
                      <a:schemeClr val="tx1"/>
                    </a:solidFill>
                  </a:rPr>
                  <a:t>نضع </a:t>
                </a:r>
                <a:r>
                  <a:rPr lang="ar-IQ" sz="2000" b="1" i="1" dirty="0" smtClean="0">
                    <a:solidFill>
                      <a:schemeClr val="tx1"/>
                    </a:solidFill>
                  </a:rPr>
                  <a:t>الفرضيات</a:t>
                </a:r>
              </a:p>
              <a:p>
                <a:pPr algn="r" rtl="1"/>
                <a:r>
                  <a:rPr lang="ar-IQ" sz="2000" b="1" i="1" dirty="0" smtClean="0">
                    <a:solidFill>
                      <a:schemeClr val="tx1"/>
                    </a:solidFill>
                  </a:rPr>
                  <a:t> </a:t>
                </a:r>
                <a:endParaRPr lang="ar-IQ" sz="2000" b="1" i="1" dirty="0" smtClean="0">
                  <a:solidFill>
                    <a:schemeClr val="tx1"/>
                  </a:solidFill>
                </a:endParaRPr>
              </a:p>
              <a:p>
                <a:pPr algn="r" rtl="1"/>
                <a14:m>
                  <m:oMath xmlns:m="http://schemas.openxmlformats.org/officeDocument/2006/math">
                    <m:sSub>
                      <m:sSubPr>
                        <m:ctrlPr>
                          <a:rPr lang="ar-IQ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𝑯</m:t>
                        </m:r>
                      </m:e>
                      <m:sub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ar-IQ" sz="2000" b="1" i="1" dirty="0">
                    <a:solidFill>
                      <a:schemeClr val="tx1"/>
                    </a:solidFill>
                  </a:rPr>
                  <a:t> التعليم والتدخين متغيرين </a:t>
                </a:r>
                <a:r>
                  <a:rPr lang="ar-IQ" sz="2000" b="1" i="1" dirty="0" smtClean="0">
                    <a:solidFill>
                      <a:schemeClr val="tx1"/>
                    </a:solidFill>
                  </a:rPr>
                  <a:t>مستقلين </a:t>
                </a:r>
              </a:p>
              <a:p>
                <a:pPr algn="r" rtl="1"/>
                <a:endParaRPr lang="ar-IQ" sz="2000" b="1" i="1" dirty="0" smtClean="0">
                  <a:solidFill>
                    <a:schemeClr val="tx1"/>
                  </a:solidFill>
                </a:endParaRPr>
              </a:p>
              <a:p>
                <a:pPr algn="r" rtl="1"/>
                <a14:m>
                  <m:oMath xmlns:m="http://schemas.openxmlformats.org/officeDocument/2006/math">
                    <m:sSub>
                      <m:sSubPr>
                        <m:ctrlPr>
                          <a:rPr lang="ar-IQ" sz="2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𝑯</m:t>
                        </m:r>
                      </m:e>
                      <m:sub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ar-IQ" sz="2000" b="1" i="1" dirty="0">
                    <a:solidFill>
                      <a:schemeClr val="tx1"/>
                    </a:solidFill>
                  </a:rPr>
                  <a:t> التعليم والتدخين متغيرين</a:t>
                </a:r>
                <a:r>
                  <a:rPr lang="en-US" sz="2000" b="1" i="1" dirty="0">
                    <a:solidFill>
                      <a:schemeClr val="tx1"/>
                    </a:solidFill>
                  </a:rPr>
                  <a:t> </a:t>
                </a:r>
                <a:r>
                  <a:rPr lang="ar-IQ" sz="2000" b="1" i="1" dirty="0">
                    <a:solidFill>
                      <a:schemeClr val="tx1"/>
                    </a:solidFill>
                  </a:rPr>
                  <a:t>غير </a:t>
                </a:r>
                <a:r>
                  <a:rPr lang="ar-IQ" sz="2000" b="1" i="1" dirty="0" smtClean="0">
                    <a:solidFill>
                      <a:schemeClr val="tx1"/>
                    </a:solidFill>
                  </a:rPr>
                  <a:t>مستقلين</a:t>
                </a:r>
              </a:p>
              <a:p>
                <a:pPr algn="r" rtl="1"/>
                <a:endParaRPr lang="ar-IQ" sz="2000" b="1" i="1" dirty="0">
                  <a:solidFill>
                    <a:schemeClr val="tx1"/>
                  </a:solidFill>
                </a:endParaRPr>
              </a:p>
              <a:p>
                <a:pPr algn="r" rtl="1"/>
                <a:r>
                  <a:rPr lang="ar-IQ" sz="2000" b="1" i="1" dirty="0">
                    <a:solidFill>
                      <a:schemeClr val="tx1"/>
                    </a:solidFill>
                  </a:rPr>
                  <a:t>نجد مجموع كل صف وكل عمود والمجموع </a:t>
                </a:r>
                <a:r>
                  <a:rPr lang="ar-IQ" sz="2000" b="1" i="1" dirty="0" smtClean="0">
                    <a:solidFill>
                      <a:schemeClr val="tx1"/>
                    </a:solidFill>
                  </a:rPr>
                  <a:t>الكلي وكالتالي  </a:t>
                </a:r>
                <a:r>
                  <a:rPr lang="ar-IQ" sz="2000" b="1" i="1" dirty="0">
                    <a:solidFill>
                      <a:schemeClr val="tx1"/>
                    </a:solidFill>
                  </a:rPr>
                  <a:t>: 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" name="مستطيل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082" y="781110"/>
                <a:ext cx="8763000" cy="2246769"/>
              </a:xfrm>
              <a:prstGeom prst="rect">
                <a:avLst/>
              </a:prstGeom>
              <a:blipFill rotWithShape="1">
                <a:blip r:embed="rId3"/>
                <a:stretch>
                  <a:fillRect t="-1355" r="-695" b="-3794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8954057"/>
              </p:ext>
            </p:extLst>
          </p:nvPr>
        </p:nvGraphicFramePr>
        <p:xfrm>
          <a:off x="1447800" y="38100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dirty="0" smtClean="0"/>
                        <a:t>مدخن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dirty="0" smtClean="0"/>
                        <a:t>غير مدخن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dirty="0" smtClean="0"/>
                        <a:t>المجموع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r-IQ" dirty="0" smtClean="0"/>
                        <a:t>غير متعلم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dirty="0" smtClean="0"/>
                        <a:t>170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dirty="0" smtClean="0"/>
                        <a:t>220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r-IQ" dirty="0" smtClean="0"/>
                        <a:t>تعليم متوسط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dirty="0" smtClean="0"/>
                        <a:t>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dirty="0" smtClean="0"/>
                        <a:t>120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r-IQ" dirty="0" smtClean="0"/>
                        <a:t>تعليم عالي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dirty="0" smtClean="0"/>
                        <a:t>60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r-IQ" dirty="0" smtClean="0"/>
                        <a:t>المجموع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dirty="0" smtClean="0"/>
                        <a:t>240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dirty="0" smtClean="0"/>
                        <a:t>160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dirty="0" smtClean="0"/>
                        <a:t>400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533122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379"/>
    </mc:Choice>
    <mc:Fallback xmlns="">
      <p:transition spd="slow" advTm="3337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مربع نص 4"/>
              <p:cNvSpPr txBox="1"/>
              <p:nvPr/>
            </p:nvSpPr>
            <p:spPr>
              <a:xfrm>
                <a:off x="439882" y="609600"/>
                <a:ext cx="8153400" cy="54296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ar-IQ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𝑬</m:t>
                          </m:r>
                        </m:e>
                        <m:sub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𝟏𝟏</m:t>
                          </m:r>
                        </m:sub>
                      </m:sSub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𝑬</m:t>
                      </m:r>
                      <m:d>
                        <m:dPr>
                          <m:ctrlP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𝟏𝟕𝟎</m:t>
                          </m:r>
                        </m:e>
                      </m:d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𝟐𝟐𝟎</m:t>
                          </m:r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∗</m:t>
                          </m:r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𝟐𝟒𝟎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𝟒𝟎𝟎</m:t>
                          </m:r>
                        </m:den>
                      </m:f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𝟏𝟑𝟐</m:t>
                      </m:r>
                    </m:oMath>
                  </m:oMathPara>
                </a14:m>
                <a:endParaRPr lang="ar-IQ" sz="3200" b="1" i="1" dirty="0" smtClean="0">
                  <a:solidFill>
                    <a:schemeClr val="tx1"/>
                  </a:solidFill>
                </a:endParaRPr>
              </a:p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ar-IQ" sz="32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𝑬</m:t>
                          </m:r>
                        </m:e>
                        <m:sub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sz="3200" b="1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3200" b="1" i="1">
                          <a:solidFill>
                            <a:schemeClr val="tx1"/>
                          </a:solidFill>
                          <a:latin typeface="Cambria Math"/>
                        </a:rPr>
                        <m:t>𝑬</m:t>
                      </m:r>
                      <m:d>
                        <m:dPr>
                          <m:ctrlP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𝟓𝟎</m:t>
                          </m:r>
                        </m:e>
                      </m:d>
                      <m:r>
                        <a:rPr lang="en-US" sz="3200" b="1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𝟐𝟐𝟎</m:t>
                          </m:r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∗</m:t>
                          </m:r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𝟏𝟔𝟎</m:t>
                          </m:r>
                        </m:num>
                        <m:den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𝟒𝟎𝟎</m:t>
                          </m:r>
                        </m:den>
                      </m:f>
                      <m:r>
                        <a:rPr lang="en-US" sz="3200" b="1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𝟖𝟖</m:t>
                      </m:r>
                    </m:oMath>
                  </m:oMathPara>
                </a14:m>
                <a:endParaRPr lang="en-US" sz="3200" b="1" i="1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ar-IQ" sz="32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𝑬</m:t>
                          </m:r>
                        </m:e>
                        <m:sub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sz="3200" b="1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3200" b="1" i="1">
                          <a:solidFill>
                            <a:schemeClr val="tx1"/>
                          </a:solidFill>
                          <a:latin typeface="Cambria Math"/>
                        </a:rPr>
                        <m:t>𝑬</m:t>
                      </m:r>
                      <m:d>
                        <m:dPr>
                          <m:ctrlP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𝟓𝟎</m:t>
                          </m:r>
                        </m:e>
                      </m:d>
                      <m:r>
                        <a:rPr lang="en-US" sz="3200" b="1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𝟏𝟐𝟎</m:t>
                          </m:r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∗</m:t>
                          </m:r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𝟐𝟒𝟎</m:t>
                          </m:r>
                        </m:num>
                        <m:den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𝟒𝟎𝟎</m:t>
                          </m:r>
                        </m:den>
                      </m:f>
                      <m:r>
                        <a:rPr lang="en-US" sz="3200" b="1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𝟕𝟐</m:t>
                      </m:r>
                    </m:oMath>
                  </m:oMathPara>
                </a14:m>
                <a:endParaRPr lang="en-US" sz="3200" b="1" i="1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ar-IQ" sz="32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𝑬</m:t>
                          </m:r>
                        </m:e>
                        <m:sub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𝟐𝟐</m:t>
                          </m:r>
                        </m:sub>
                      </m:sSub>
                      <m:r>
                        <a:rPr lang="en-US" sz="3200" b="1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3200" b="1" i="1">
                          <a:solidFill>
                            <a:schemeClr val="tx1"/>
                          </a:solidFill>
                          <a:latin typeface="Cambria Math"/>
                        </a:rPr>
                        <m:t>𝑬</m:t>
                      </m:r>
                      <m:d>
                        <m:dPr>
                          <m:ctrlP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𝟕𝟎</m:t>
                          </m:r>
                        </m:e>
                      </m:d>
                      <m:r>
                        <a:rPr lang="en-US" sz="3200" b="1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𝟐𝟎</m:t>
                          </m:r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∗</m:t>
                          </m:r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𝟏𝟔𝟎</m:t>
                          </m:r>
                        </m:num>
                        <m:den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𝟒𝟎𝟎</m:t>
                          </m:r>
                        </m:den>
                      </m:f>
                      <m:r>
                        <a:rPr lang="en-US" sz="3200" b="1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𝟒𝟖</m:t>
                      </m:r>
                    </m:oMath>
                  </m:oMathPara>
                </a14:m>
                <a:endParaRPr lang="en-US" sz="3200" b="1" i="1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ar-IQ" sz="32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𝑬</m:t>
                          </m:r>
                        </m:e>
                        <m:sub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𝟑</m:t>
                          </m:r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sz="3200" b="1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3200" b="1" i="1">
                          <a:solidFill>
                            <a:schemeClr val="tx1"/>
                          </a:solidFill>
                          <a:latin typeface="Cambria Math"/>
                        </a:rPr>
                        <m:t>𝑬</m:t>
                      </m:r>
                      <m:d>
                        <m:dPr>
                          <m:ctrlP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𝟐𝟎</m:t>
                          </m:r>
                        </m:e>
                      </m:d>
                      <m:r>
                        <a:rPr lang="en-US" sz="3200" b="1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𝟔</m:t>
                          </m:r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𝟎</m:t>
                          </m:r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∗</m:t>
                          </m:r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𝟐𝟒𝟎</m:t>
                          </m:r>
                        </m:num>
                        <m:den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𝟒𝟎𝟎</m:t>
                          </m:r>
                        </m:den>
                      </m:f>
                      <m:r>
                        <a:rPr lang="en-US" sz="3200" b="1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𝟑𝟔</m:t>
                      </m:r>
                    </m:oMath>
                  </m:oMathPara>
                </a14:m>
                <a:endParaRPr lang="en-US" sz="3200" b="1" i="1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:pPr algn="r" rtl="1"/>
                <a14:m>
                  <m:oMath xmlns:m="http://schemas.openxmlformats.org/officeDocument/2006/math">
                    <m:sSub>
                      <m:sSubPr>
                        <m:ctrlPr>
                          <a:rPr lang="ar-IQ" sz="3200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𝑬</m:t>
                        </m:r>
                      </m:e>
                      <m:sub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𝟑𝟐</m:t>
                        </m:r>
                      </m:sub>
                    </m:sSub>
                    <m:r>
                      <a:rPr lang="en-US" sz="3200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sz="3200" b="1" i="1">
                        <a:solidFill>
                          <a:schemeClr val="tx1"/>
                        </a:solidFill>
                        <a:latin typeface="Cambria Math"/>
                      </a:rPr>
                      <m:t>𝑬</m:t>
                    </m:r>
                    <m:d>
                      <m:dPr>
                        <m:ctrlPr>
                          <a:rPr lang="en-US" sz="3200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𝟒𝟎</m:t>
                        </m:r>
                      </m:e>
                    </m:d>
                    <m:r>
                      <a:rPr lang="en-US" sz="3200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200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𝟔𝟎</m:t>
                        </m:r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∗</m:t>
                        </m:r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𝟏𝟔𝟎</m:t>
                        </m:r>
                      </m:num>
                      <m:den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𝟒𝟎𝟎</m:t>
                        </m:r>
                      </m:den>
                    </m:f>
                    <m:r>
                      <a:rPr lang="en-US" sz="3200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/>
                      </a:rPr>
                      <m:t>𝟐𝟒</m:t>
                    </m:r>
                  </m:oMath>
                </a14:m>
                <a:r>
                  <a:rPr lang="ar-IQ" sz="3200" b="1" i="1" dirty="0" smtClean="0">
                    <a:solidFill>
                      <a:schemeClr val="tx1"/>
                    </a:solidFill>
                  </a:rPr>
                  <a:t>                </a:t>
                </a:r>
              </a:p>
            </p:txBody>
          </p:sp>
        </mc:Choice>
        <mc:Fallback xmlns="">
          <p:sp>
            <p:nvSpPr>
              <p:cNvPr id="5" name="مربع نص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882" y="609600"/>
                <a:ext cx="8153400" cy="5429628"/>
              </a:xfrm>
              <a:prstGeom prst="rect">
                <a:avLst/>
              </a:prstGeom>
              <a:blipFill rotWithShape="1">
                <a:blip r:embed="rId5"/>
                <a:stretch>
                  <a:fillRect b="-5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مربع نص 2"/>
          <p:cNvSpPr txBox="1"/>
          <p:nvPr/>
        </p:nvSpPr>
        <p:spPr>
          <a:xfrm>
            <a:off x="762000" y="152400"/>
            <a:ext cx="7696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IQ" dirty="0" smtClean="0">
                <a:solidFill>
                  <a:srgbClr val="FF0000"/>
                </a:solidFill>
              </a:rPr>
              <a:t>نجد القيم المتوقعة وكالتالي </a:t>
            </a:r>
            <a:endParaRPr lang="ar-IQ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60155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5516"/>
    </mc:Choice>
    <mc:Fallback xmlns="">
      <p:transition spd="slow" advTm="13551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858982" y="381000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IQ" sz="2400" dirty="0" smtClean="0">
                <a:solidFill>
                  <a:srgbClr val="FF0000"/>
                </a:solidFill>
              </a:rPr>
              <a:t>نكون</a:t>
            </a:r>
            <a:r>
              <a:rPr lang="ar-IQ" sz="2400" i="1" dirty="0" smtClean="0">
                <a:solidFill>
                  <a:srgbClr val="FF0000"/>
                </a:solidFill>
              </a:rPr>
              <a:t> الجدول التالي :</a:t>
            </a:r>
          </a:p>
          <a:p>
            <a:pPr algn="r" rtl="1"/>
            <a:r>
              <a:rPr lang="ar-IQ" sz="3200" b="1" i="1" dirty="0" smtClean="0">
                <a:solidFill>
                  <a:srgbClr val="FF0000"/>
                </a:solidFill>
              </a:rPr>
              <a:t>  </a:t>
            </a:r>
            <a:endParaRPr lang="en-US" sz="3200" b="1" i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جدول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58446940"/>
                  </p:ext>
                </p:extLst>
              </p:nvPr>
            </p:nvGraphicFramePr>
            <p:xfrm>
              <a:off x="1468582" y="2362200"/>
              <a:ext cx="6096000" cy="324294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200"/>
                    <a:gridCol w="1219200"/>
                    <a:gridCol w="1219200"/>
                    <a:gridCol w="1219200"/>
                    <a:gridCol w="1219200"/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/>
                                  </a:rPr>
                                  <m:t>𝑶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/>
                                  </a:rPr>
                                  <m:t>𝑬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/>
                                  </a:rPr>
                                  <m:t>𝑶</m:t>
                                </m:r>
                                <m:r>
                                  <a:rPr lang="en-US" b="1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b="1" i="1" smtClean="0">
                                    <a:latin typeface="Cambria Math"/>
                                  </a:rPr>
                                  <m:t>𝑬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i="1" smtClean="0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1" i="1" smtClean="0">
                                            <a:latin typeface="Cambria Math"/>
                                          </a:rPr>
                                          <m:t>𝑶</m:t>
                                        </m:r>
                                        <m:r>
                                          <a:rPr lang="en-US" b="1" i="1" smtClean="0">
                                            <a:latin typeface="Cambria Math"/>
                                          </a:rPr>
                                          <m:t>−</m:t>
                                        </m:r>
                                        <m:r>
                                          <a:rPr lang="en-US" b="1" i="1" smtClean="0">
                                            <a:latin typeface="Cambria Math"/>
                                          </a:rPr>
                                          <m:t>𝑬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US" i="1" smtClean="0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d>
                                          <m:dPr>
                                            <m:ctrlPr>
                                              <a:rPr lang="en-US" i="1" smtClean="0">
                                                <a:latin typeface="Cambria Math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b="1" i="1" smtClean="0">
                                                <a:latin typeface="Cambria Math"/>
                                              </a:rPr>
                                              <m:t>𝑶</m:t>
                                            </m:r>
                                            <m:r>
                                              <a:rPr lang="en-US" b="1" i="1" smtClean="0">
                                                <a:latin typeface="Cambria Math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b="1" i="1" smtClean="0">
                                                <a:latin typeface="Cambria Math"/>
                                              </a:rPr>
                                              <m:t>𝑬</m:t>
                                            </m:r>
                                          </m:e>
                                        </m:d>
                                      </m:e>
                                      <m:sup>
                                        <m:r>
                                          <a:rPr lang="en-US" b="1" i="1" smtClean="0">
                                            <a:latin typeface="Cambria Math"/>
                                          </a:rPr>
                                          <m:t>𝟐</m:t>
                                        </m:r>
                                      </m:sup>
                                    </m:sSup>
                                    <m:r>
                                      <m:rPr>
                                        <m:nor/>
                                      </m:rPr>
                                      <a:rPr lang="en-US" dirty="0"/>
                                      <m:t> </m:t>
                                    </m:r>
                                  </m:num>
                                  <m:den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𝑬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mtClean="0"/>
                            <a:t>170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132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38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1444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10.9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50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88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-38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1444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16.4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50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72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-22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484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6.7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70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48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484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10.08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36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-16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256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7.1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40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16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256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10.6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Sum=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61.78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5" name="جدول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58446940"/>
                  </p:ext>
                </p:extLst>
              </p:nvPr>
            </p:nvGraphicFramePr>
            <p:xfrm>
              <a:off x="1468582" y="2362200"/>
              <a:ext cx="6096000" cy="324294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200"/>
                    <a:gridCol w="1219200"/>
                    <a:gridCol w="1219200"/>
                    <a:gridCol w="1219200"/>
                    <a:gridCol w="1219200"/>
                  </a:tblGrid>
                  <a:tr h="647065">
                    <a:tc>
                      <a:txBody>
                        <a:bodyPr/>
                        <a:lstStyle/>
                        <a:p>
                          <a:endParaRPr lang="ar-IQ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500" t="-943" r="-400000" b="-4150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ar-IQ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00500" t="-943" r="-300000" b="-4150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ar-IQ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200500" t="-943" r="-200000" b="-4150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ar-IQ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300500" t="-943" r="-100000" b="-4150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ar-IQ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400500" t="-943" b="-415094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mtClean="0"/>
                            <a:t>170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132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38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1444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10.9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50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88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-38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1444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16.4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50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72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-22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484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6.7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70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48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484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10.08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36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-16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256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7.1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40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16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256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10.6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Sum=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61.78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928821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4213"/>
    </mc:Choice>
    <mc:Fallback xmlns="">
      <p:transition spd="slow" advTm="15421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28600" y="381000"/>
            <a:ext cx="86868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IQ" sz="3200" dirty="0" smtClean="0">
                <a:solidFill>
                  <a:srgbClr val="FF0000"/>
                </a:solidFill>
              </a:rPr>
              <a:t>نستخرج درجات </a:t>
            </a:r>
            <a:r>
              <a:rPr lang="ar-IQ" sz="3200" dirty="0" smtClean="0">
                <a:solidFill>
                  <a:srgbClr val="FF0000"/>
                </a:solidFill>
              </a:rPr>
              <a:t>الحرية</a:t>
            </a:r>
          </a:p>
          <a:p>
            <a:pPr algn="ctr" rtl="1"/>
            <a:r>
              <a:rPr lang="ar-IQ" sz="3200" dirty="0" smtClean="0">
                <a:solidFill>
                  <a:srgbClr val="FF0000"/>
                </a:solidFill>
              </a:rPr>
              <a:t> </a:t>
            </a:r>
            <a:endParaRPr lang="ar-IQ" sz="3200" dirty="0" smtClean="0">
              <a:solidFill>
                <a:srgbClr val="FF0000"/>
              </a:solidFill>
            </a:endParaRPr>
          </a:p>
          <a:p>
            <a:pPr algn="r" rtl="1"/>
            <a:r>
              <a:rPr lang="ar-IQ" sz="2000" b="1" dirty="0"/>
              <a:t>درجة الحرية =(عدد الصفوف -1)*(عدد الاعمدة -1</a:t>
            </a:r>
            <a:r>
              <a:rPr lang="ar-IQ" sz="2000" b="1" dirty="0" smtClean="0"/>
              <a:t>)=2*1=2</a:t>
            </a:r>
            <a:endParaRPr lang="ar-IQ" sz="2000" b="1" dirty="0"/>
          </a:p>
          <a:p>
            <a:pPr algn="ctr" rtl="1"/>
            <a:endParaRPr lang="ar-IQ" sz="3200" dirty="0" smtClean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مربع نص 3"/>
              <p:cNvSpPr txBox="1"/>
              <p:nvPr/>
            </p:nvSpPr>
            <p:spPr>
              <a:xfrm>
                <a:off x="228600" y="2362200"/>
                <a:ext cx="8610600" cy="3170099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 rtl="1"/>
                <a:r>
                  <a:rPr lang="ar-IQ" sz="3200" dirty="0">
                    <a:solidFill>
                      <a:srgbClr val="FF0000"/>
                    </a:solidFill>
                  </a:rPr>
                  <a:t>نجري المقارنة </a:t>
                </a:r>
              </a:p>
              <a:p>
                <a:pPr algn="r" rtl="1"/>
                <a:r>
                  <a:rPr lang="ar-IQ" sz="2400" dirty="0"/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ar-IQ" sz="2400" i="1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</a:rPr>
                          <m:t>x</m:t>
                        </m:r>
                      </m:e>
                      <m:sup>
                        <m:r>
                          <a:rPr lang="en-US" sz="240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>
                        <a:latin typeface="Cambria Math"/>
                      </a:rPr>
                      <m:t>=</m:t>
                    </m:r>
                    <m:r>
                      <a:rPr lang="en-US" sz="2400">
                        <a:latin typeface="Cambria Math"/>
                      </a:rPr>
                      <m:t>5</m:t>
                    </m:r>
                    <m:r>
                      <a:rPr lang="en-US" sz="2400">
                        <a:latin typeface="Cambria Math"/>
                      </a:rPr>
                      <m:t>.</m:t>
                    </m:r>
                    <m:r>
                      <a:rPr lang="en-US" sz="2400">
                        <a:latin typeface="Cambria Math"/>
                      </a:rPr>
                      <m:t>99</m:t>
                    </m:r>
                  </m:oMath>
                </a14:m>
                <a:r>
                  <a:rPr lang="ar-IQ" sz="2400" dirty="0"/>
                  <a:t> الجدولية </a:t>
                </a:r>
              </a:p>
              <a:p>
                <a:pPr algn="r" rtl="1"/>
                <a:r>
                  <a:rPr lang="ar-IQ" sz="2400" dirty="0"/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ar-IQ" sz="2400" i="1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</a:rPr>
                          <m:t>x</m:t>
                        </m:r>
                      </m:e>
                      <m:sup>
                        <m:r>
                          <a:rPr lang="en-US" sz="240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>
                        <a:latin typeface="Cambria Math"/>
                      </a:rPr>
                      <m:t>=</m:t>
                    </m:r>
                  </m:oMath>
                </a14:m>
                <a:r>
                  <a:rPr lang="en-US" sz="2400" dirty="0"/>
                  <a:t>61.78</a:t>
                </a:r>
                <a:r>
                  <a:rPr lang="ar-IQ" sz="2400" dirty="0"/>
                  <a:t>المحسوبة </a:t>
                </a:r>
              </a:p>
              <a:p>
                <a:pPr algn="r" rtl="1"/>
                <a:r>
                  <a:rPr lang="ar-IQ" sz="2400" dirty="0"/>
                  <a:t>بما ان قيمة مربع </a:t>
                </a:r>
                <a:r>
                  <a:rPr lang="ar-IQ" sz="2400" dirty="0" err="1"/>
                  <a:t>كاي</a:t>
                </a:r>
                <a:r>
                  <a:rPr lang="ar-IQ" sz="2400" dirty="0"/>
                  <a:t> </a:t>
                </a:r>
                <a:r>
                  <a:rPr lang="ar-IQ" sz="2400" dirty="0" smtClean="0"/>
                  <a:t>المحسوبة </a:t>
                </a:r>
                <a:r>
                  <a:rPr lang="ar-IQ" sz="2400" dirty="0"/>
                  <a:t>=61.78 </a:t>
                </a:r>
                <a:r>
                  <a:rPr lang="ar-IQ" sz="2400" dirty="0" smtClean="0"/>
                  <a:t> هي </a:t>
                </a:r>
                <a:r>
                  <a:rPr lang="ar-IQ" sz="2400" dirty="0"/>
                  <a:t>اكبر من قيمة مربع </a:t>
                </a:r>
                <a:r>
                  <a:rPr lang="ar-IQ" sz="2400" dirty="0" err="1"/>
                  <a:t>كاي</a:t>
                </a:r>
                <a:r>
                  <a:rPr lang="ar-IQ" sz="2400" dirty="0"/>
                  <a:t> الجدولية =5.99 </a:t>
                </a:r>
                <a:r>
                  <a:rPr lang="ar-IQ" sz="2400" dirty="0" smtClean="0"/>
                  <a:t> </a:t>
                </a:r>
              </a:p>
              <a:p>
                <a:pPr algn="r" rtl="1"/>
                <a:r>
                  <a:rPr lang="ar-IQ" sz="2400" dirty="0" smtClean="0"/>
                  <a:t>لذلك </a:t>
                </a:r>
                <a:r>
                  <a:rPr lang="ar-IQ" sz="2400" dirty="0"/>
                  <a:t>نرفض الفرض الصفري ونقبل الفرض البديل بمعنى انه توجد علاقة بين التدخين ومستوى التعليم .</a:t>
                </a:r>
              </a:p>
              <a:p>
                <a:pPr algn="r" rtl="1"/>
                <a:endParaRPr lang="ar-IQ" sz="2400" dirty="0"/>
              </a:p>
            </p:txBody>
          </p:sp>
        </mc:Choice>
        <mc:Fallback>
          <p:sp>
            <p:nvSpPr>
              <p:cNvPr id="4" name="مربع نص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362200"/>
                <a:ext cx="8610600" cy="3170099"/>
              </a:xfrm>
              <a:prstGeom prst="rect">
                <a:avLst/>
              </a:prstGeom>
              <a:blipFill rotWithShape="1">
                <a:blip r:embed="rId3"/>
                <a:stretch>
                  <a:fillRect t="-2500" r="-1062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750772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148"/>
    </mc:Choice>
    <mc:Fallback xmlns="">
      <p:transition spd="slow" advTm="7414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2.7|1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|4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8.4|1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4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"/>
</p:tagLst>
</file>

<file path=ppt/theme/theme1.xml><?xml version="1.0" encoding="utf-8"?>
<a:theme xmlns:a="http://schemas.openxmlformats.org/drawingml/2006/main" name="دفق الهواء">
  <a:themeElements>
    <a:clrScheme name="دفق الهواء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دفق الهواء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دفق الهواء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4208</TotalTime>
  <Words>573</Words>
  <Application>Microsoft Office PowerPoint</Application>
  <PresentationFormat>عرض على الشاشة (3:4)‏</PresentationFormat>
  <Paragraphs>122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دفق الهواء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Ahmed-Under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RIPW7</dc:creator>
  <cp:lastModifiedBy>Maher</cp:lastModifiedBy>
  <cp:revision>34</cp:revision>
  <dcterms:created xsi:type="dcterms:W3CDTF">2021-02-27T15:55:53Z</dcterms:created>
  <dcterms:modified xsi:type="dcterms:W3CDTF">2021-06-14T14:35:26Z</dcterms:modified>
</cp:coreProperties>
</file>